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30" r:id="rId3"/>
    <p:sldId id="401" r:id="rId5"/>
    <p:sldId id="456" r:id="rId6"/>
    <p:sldId id="462" r:id="rId7"/>
    <p:sldId id="493" r:id="rId8"/>
    <p:sldId id="463" r:id="rId9"/>
    <p:sldId id="464" r:id="rId10"/>
    <p:sldId id="465" r:id="rId11"/>
    <p:sldId id="482" r:id="rId12"/>
    <p:sldId id="466" r:id="rId13"/>
    <p:sldId id="467" r:id="rId14"/>
    <p:sldId id="468" r:id="rId15"/>
    <p:sldId id="331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pos="73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C88F"/>
    <a:srgbClr val="123876"/>
    <a:srgbClr val="D8422A"/>
    <a:srgbClr val="4C4C4B"/>
    <a:srgbClr val="003E87"/>
    <a:srgbClr val="123875"/>
    <a:srgbClr val="DA3B26"/>
    <a:srgbClr val="0069B1"/>
    <a:srgbClr val="C20C23"/>
    <a:srgbClr val="868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5" autoAdjust="0"/>
    <p:restoredTop sz="73467" autoAdjust="0"/>
  </p:normalViewPr>
  <p:slideViewPr>
    <p:cSldViewPr snapToGrid="0" showGuides="1">
      <p:cViewPr varScale="1">
        <p:scale>
          <a:sx n="50" d="100"/>
          <a:sy n="50" d="100"/>
        </p:scale>
        <p:origin x="1176" y="96"/>
      </p:cViewPr>
      <p:guideLst>
        <p:guide orient="horz" pos="2250"/>
        <p:guide pos="3840"/>
        <p:guide orient="horz" pos="232"/>
        <p:guide pos="288"/>
        <p:guide pos="73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38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0326_文广会展物料(转曲)-14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20840" y="0"/>
            <a:ext cx="121708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34.xml"/><Relationship Id="rId5" Type="http://schemas.openxmlformats.org/officeDocument/2006/relationships/image" Target="../media/image21.png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tags" Target="../tags/tag35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.png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tags" Target="../tags/tag1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12.png"/><Relationship Id="rId7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tags" Target="../tags/tag3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13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11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image" Target="../media/image14.png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3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image" Target="../media/image16.png"/><Relationship Id="rId7" Type="http://schemas.openxmlformats.org/officeDocument/2006/relationships/tags" Target="../tags/tag21.xml"/><Relationship Id="rId6" Type="http://schemas.openxmlformats.org/officeDocument/2006/relationships/image" Target="../media/image15.png"/><Relationship Id="rId5" Type="http://schemas.openxmlformats.org/officeDocument/2006/relationships/tags" Target="../tags/tag20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4" Type="http://schemas.openxmlformats.org/officeDocument/2006/relationships/notesSlide" Target="../notesSlides/notesSlide6.xml"/><Relationship Id="rId13" Type="http://schemas.openxmlformats.org/officeDocument/2006/relationships/slideLayout" Target="../slideLayouts/slideLayout3.xml"/><Relationship Id="rId12" Type="http://schemas.openxmlformats.org/officeDocument/2006/relationships/tags" Target="../tags/tag24.xml"/><Relationship Id="rId11" Type="http://schemas.openxmlformats.org/officeDocument/2006/relationships/image" Target="../media/image17.png"/><Relationship Id="rId10" Type="http://schemas.openxmlformats.org/officeDocument/2006/relationships/tags" Target="../tags/tag23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27.xml"/><Relationship Id="rId7" Type="http://schemas.openxmlformats.org/officeDocument/2006/relationships/image" Target="../media/image18.png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30.xml"/><Relationship Id="rId7" Type="http://schemas.openxmlformats.org/officeDocument/2006/relationships/image" Target="../media/image19.png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20.png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74065" y="-2540"/>
            <a:ext cx="12753191" cy="6858000"/>
            <a:chOff x="-274065" y="0"/>
            <a:chExt cx="12753191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3434" cy="6858000"/>
            </a:xfrm>
            <a:prstGeom prst="rect">
              <a:avLst/>
            </a:prstGeom>
          </p:spPr>
        </p:pic>
        <p:pic>
          <p:nvPicPr>
            <p:cNvPr id="9" name="图片 8" descr="SIJ350 喷涂测试报告&#10;——激光共聚焦实验&#10;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13" b="29592"/>
            <a:stretch>
              <a:fillRect/>
            </a:stretch>
          </p:blipFill>
          <p:spPr>
            <a:xfrm>
              <a:off x="-274065" y="1090353"/>
              <a:ext cx="12753191" cy="3353848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4277717" y="2410853"/>
            <a:ext cx="3611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EEC88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6000" dirty="0">
                <a:solidFill>
                  <a:srgbClr val="EEC88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组会汇报</a:t>
            </a:r>
            <a:endParaRPr lang="zh-CN" altLang="en-US" sz="6000" dirty="0">
              <a:solidFill>
                <a:srgbClr val="EEC88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710" y="-225923"/>
            <a:ext cx="2234909" cy="22349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836" y="5364553"/>
            <a:ext cx="12330986" cy="14936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732953" y="3740393"/>
            <a:ext cx="706264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汇报人：钟郑健  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pic>
        <p:nvPicPr>
          <p:cNvPr id="7" name="图片 6" descr="4.17.1"/>
          <p:cNvPicPr>
            <a:picLocks noChangeAspect="1"/>
          </p:cNvPicPr>
          <p:nvPr/>
        </p:nvPicPr>
        <p:blipFill>
          <a:blip r:embed="rId5"/>
          <a:srcRect l="11234" t="3106" r="6724" b="21089"/>
          <a:stretch>
            <a:fillRect/>
          </a:stretch>
        </p:blipFill>
        <p:spPr>
          <a:xfrm>
            <a:off x="800735" y="1774825"/>
            <a:ext cx="10448925" cy="47117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623570" y="7969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实验结果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验证（</a:t>
            </a:r>
            <a:r>
              <a:rPr lang="en-US" altLang="zh-CN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）</a:t>
            </a:r>
            <a:endParaRPr lang="en-US" altLang="zh-CN" sz="3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623570" y="7969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实验结果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验证（</a:t>
            </a:r>
            <a:r>
              <a:rPr lang="en-US" altLang="zh-CN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）</a:t>
            </a:r>
            <a:endParaRPr lang="en-US" altLang="zh-CN" sz="3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2" name="图片 1" descr="4.17.2"/>
          <p:cNvPicPr>
            <a:picLocks noChangeAspect="1"/>
          </p:cNvPicPr>
          <p:nvPr/>
        </p:nvPicPr>
        <p:blipFill>
          <a:blip r:embed="rId6"/>
          <a:srcRect l="10750" t="3949" r="6740" b="6243"/>
          <a:stretch>
            <a:fillRect/>
          </a:stretch>
        </p:blipFill>
        <p:spPr>
          <a:xfrm>
            <a:off x="1280160" y="1437005"/>
            <a:ext cx="975487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62610" y="866775"/>
            <a:ext cx="24003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后续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安排</a:t>
            </a:r>
            <a:b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560320" y="866775"/>
            <a:ext cx="800354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（1）完善方向判断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神经网络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  <a:p>
            <a:pPr indent="457200"/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（需要重新建库）（网络结构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优化）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（2）新网络：同步测C 与 测方向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        （回归网络，能得到C值随时间变化的曲线 以及 正确的方向信息）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3" b="29592"/>
          <a:stretch>
            <a:fillRect/>
          </a:stretch>
        </p:blipFill>
        <p:spPr>
          <a:xfrm>
            <a:off x="-275441" y="1103852"/>
            <a:ext cx="12753191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836" y="5364553"/>
            <a:ext cx="12330986" cy="149364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948096" y="2720399"/>
            <a:ext cx="4295807" cy="1476403"/>
            <a:chOff x="4464783" y="2259446"/>
            <a:chExt cx="3262433" cy="1121248"/>
          </a:xfrm>
        </p:grpSpPr>
        <p:sp>
          <p:nvSpPr>
            <p:cNvPr id="12" name="文本框 11"/>
            <p:cNvSpPr txBox="1"/>
            <p:nvPr/>
          </p:nvSpPr>
          <p:spPr>
            <a:xfrm>
              <a:off x="4464783" y="2259446"/>
              <a:ext cx="326243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6000" b="1">
                  <a:solidFill>
                    <a:srgbClr val="EEC88F"/>
                  </a:solidFill>
                  <a:latin typeface="微软雅黑" panose="020B0503020204020204" charset="-122"/>
                  <a:ea typeface="微软雅黑" panose="020B0503020204020204" charset="-122"/>
                </a:rPr>
                <a:t>谢谢观看</a:t>
              </a:r>
              <a:endParaRPr lang="zh-CN" altLang="en-US" sz="6000" b="1">
                <a:solidFill>
                  <a:srgbClr val="EEC88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318735" y="3011362"/>
              <a:ext cx="15545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>
                  <a:solidFill>
                    <a:srgbClr val="EEC88F"/>
                  </a:solidFill>
                  <a:latin typeface="微软雅黑" panose="020B0503020204020204" charset="-122"/>
                  <a:ea typeface="微软雅黑" panose="020B0503020204020204" charset="-122"/>
                </a:rPr>
                <a:t>THANK YOU</a:t>
              </a:r>
              <a:endParaRPr lang="zh-CN" altLang="en-US">
                <a:solidFill>
                  <a:srgbClr val="EEC88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710" y="-225923"/>
            <a:ext cx="2234909" cy="22349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pic>
        <p:nvPicPr>
          <p:cNvPr id="2" name="图片 3" descr="C:\Users\thinkpad\AppData\Local\Temp\WeChat Files\285fc7bb51d47db3dddaf7062dee721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795" y="1212850"/>
            <a:ext cx="5427980" cy="56330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直接箭头连接符 11"/>
          <p:cNvCxnSpPr>
            <a:stCxn id="2" idx="3"/>
          </p:cNvCxnSpPr>
          <p:nvPr/>
        </p:nvCxnSpPr>
        <p:spPr>
          <a:xfrm>
            <a:off x="5946775" y="4029710"/>
            <a:ext cx="1306830" cy="3924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>
            <p:custDataLst>
              <p:tags r:id="rId7"/>
            </p:custDataLst>
          </p:nvPr>
        </p:nvCxnSpPr>
        <p:spPr>
          <a:xfrm flipV="1">
            <a:off x="5924550" y="4503420"/>
            <a:ext cx="1329055" cy="5575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253605" y="4199255"/>
            <a:ext cx="2474595" cy="59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30000"/>
              </a:lnSpc>
            </a:pPr>
            <a:r>
              <a:rPr lang="zh-CN" altLang="en-US" sz="2500" dirty="0">
                <a:latin typeface="Times New Roman" panose="02020603050405020304" pitchFamily="18" charset="0"/>
                <a:ea typeface="楷体" panose="02010609060101010101" pitchFamily="49" charset="-122"/>
              </a:rPr>
              <a:t>判断方向</a:t>
            </a:r>
            <a:r>
              <a:rPr lang="zh-CN" altLang="en-US" sz="2500" dirty="0">
                <a:latin typeface="Times New Roman" panose="02020603050405020304" pitchFamily="18" charset="0"/>
                <a:ea typeface="楷体" panose="02010609060101010101" pitchFamily="49" charset="-122"/>
              </a:rPr>
              <a:t>困难</a:t>
            </a:r>
            <a:endParaRPr lang="zh-CN" altLang="en-US" sz="25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4805" y="500380"/>
            <a:ext cx="7283450" cy="5473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30000"/>
              </a:lnSpc>
            </a:pP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谱处理方向判断</a:t>
            </a:r>
            <a:r>
              <a:rPr lang="en-US" altLang="zh-CN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解决方案</a:t>
            </a:r>
            <a:r>
              <a:rPr lang="en-US" altLang="zh-CN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调制</a:t>
            </a:r>
            <a:endParaRPr lang="zh-CN" altLang="en-US" sz="3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4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8170" y="1621790"/>
            <a:ext cx="10574655" cy="1029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98170" y="2661920"/>
            <a:ext cx="10575290" cy="105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401695" y="3778885"/>
            <a:ext cx="4804410" cy="29775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3773805" y="2506345"/>
            <a:ext cx="388366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三层神经网络（分类</a:t>
            </a:r>
            <a:r>
              <a:rPr lang="zh-CN" altLang="en-US" sz="2400" b="1"/>
              <a:t>网络）</a:t>
            </a:r>
            <a:endParaRPr lang="zh-CN" altLang="en-US" sz="2400" b="1"/>
          </a:p>
          <a:p>
            <a:r>
              <a:rPr lang="zh-CN" altLang="en-US"/>
              <a:t>全连接层数: 3</a:t>
            </a:r>
            <a:endParaRPr lang="zh-CN" altLang="en-US"/>
          </a:p>
          <a:p>
            <a:r>
              <a:rPr lang="zh-CN" altLang="en-US"/>
              <a:t>第一层大小: 10</a:t>
            </a:r>
            <a:endParaRPr lang="zh-CN" altLang="en-US"/>
          </a:p>
          <a:p>
            <a:r>
              <a:rPr lang="zh-CN" altLang="en-US"/>
              <a:t>第二层大小: 10</a:t>
            </a:r>
            <a:endParaRPr lang="zh-CN" altLang="en-US"/>
          </a:p>
          <a:p>
            <a:r>
              <a:rPr lang="zh-CN" altLang="en-US"/>
              <a:t>第三层大小: 10</a:t>
            </a:r>
            <a:endParaRPr lang="zh-CN" altLang="en-US"/>
          </a:p>
          <a:p>
            <a:r>
              <a:rPr lang="zh-CN" altLang="en-US"/>
              <a:t>激活函数: ReLU</a:t>
            </a:r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457200" y="1298575"/>
            <a:ext cx="82657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谱处理方向判断</a:t>
            </a:r>
            <a:r>
              <a:rPr lang="en-US" altLang="zh-CN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解决方案</a:t>
            </a:r>
            <a:r>
              <a:rPr lang="en-US" altLang="zh-CN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：神经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网络</a:t>
            </a:r>
            <a:endParaRPr lang="zh-CN" altLang="en-US" sz="3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cxnSp>
        <p:nvCxnSpPr>
          <p:cNvPr id="12" name="直接箭头连接符 11"/>
          <p:cNvCxnSpPr>
            <a:stCxn id="13" idx="3"/>
            <a:endCxn id="2" idx="1"/>
          </p:cNvCxnSpPr>
          <p:nvPr>
            <p:custDataLst>
              <p:tags r:id="rId7"/>
            </p:custDataLst>
          </p:nvPr>
        </p:nvCxnSpPr>
        <p:spPr>
          <a:xfrm flipV="1">
            <a:off x="3169920" y="3429000"/>
            <a:ext cx="603885" cy="63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390525" y="2592070"/>
            <a:ext cx="277939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数据集</a:t>
            </a:r>
            <a:endParaRPr lang="zh-CN" altLang="en-US" sz="2400" b="1"/>
          </a:p>
          <a:p>
            <a:r>
              <a:rPr lang="zh-CN" altLang="en-US"/>
              <a:t>输入：</a:t>
            </a:r>
            <a:r>
              <a:rPr lang="zh-CN" altLang="en-US">
                <a:sym typeface="+mn-ea"/>
              </a:rPr>
              <a:t>归一化点数条纹</a:t>
            </a:r>
            <a:endParaRPr lang="zh-CN" altLang="en-US"/>
          </a:p>
          <a:p>
            <a:r>
              <a:rPr lang="zh-CN" altLang="en-US"/>
              <a:t>标签：上条纹</a:t>
            </a:r>
            <a:r>
              <a:rPr lang="en-US" altLang="zh-CN"/>
              <a:t> 1</a:t>
            </a:r>
            <a:br>
              <a:rPr lang="en-US" altLang="zh-CN"/>
            </a:br>
            <a:r>
              <a:rPr lang="en-US" altLang="zh-CN"/>
              <a:t>           </a:t>
            </a:r>
            <a:r>
              <a:rPr lang="zh-CN" altLang="en-US"/>
              <a:t>驼峰区</a:t>
            </a:r>
            <a:r>
              <a:rPr lang="en-US" altLang="zh-CN"/>
              <a:t> 0</a:t>
            </a:r>
            <a:endParaRPr lang="en-US" altLang="zh-CN"/>
          </a:p>
          <a:p>
            <a:r>
              <a:rPr lang="en-US" altLang="zh-CN"/>
              <a:t>           </a:t>
            </a:r>
            <a:r>
              <a:rPr lang="zh-CN" altLang="en-US"/>
              <a:t>下条纹</a:t>
            </a:r>
            <a:r>
              <a:rPr lang="en-US" altLang="zh-CN"/>
              <a:t>-1</a:t>
            </a:r>
            <a:endParaRPr lang="en-US" altLang="zh-CN"/>
          </a:p>
          <a:p>
            <a:r>
              <a:rPr lang="zh-CN" altLang="en-US"/>
              <a:t>样本数：</a:t>
            </a:r>
            <a:r>
              <a:rPr lang="en-US" altLang="zh-CN"/>
              <a:t>210448</a:t>
            </a:r>
            <a:r>
              <a:rPr lang="en-US" altLang="zh-CN"/>
              <a:t>*1001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</a:t>
            </a:r>
            <a:endParaRPr lang="en-US" altLang="zh-CN"/>
          </a:p>
        </p:txBody>
      </p:sp>
      <p:cxnSp>
        <p:nvCxnSpPr>
          <p:cNvPr id="14" name="直接箭头连接符 13"/>
          <p:cNvCxnSpPr>
            <a:stCxn id="2" idx="3"/>
            <a:endCxn id="15" idx="1"/>
          </p:cNvCxnSpPr>
          <p:nvPr>
            <p:custDataLst>
              <p:tags r:id="rId9"/>
            </p:custDataLst>
          </p:nvPr>
        </p:nvCxnSpPr>
        <p:spPr>
          <a:xfrm>
            <a:off x="7657465" y="3429000"/>
            <a:ext cx="46164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10"/>
            </p:custDataLst>
          </p:nvPr>
        </p:nvSpPr>
        <p:spPr>
          <a:xfrm>
            <a:off x="8119110" y="2506345"/>
            <a:ext cx="388366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训练</a:t>
            </a:r>
            <a:endParaRPr lang="zh-CN" altLang="en-US" sz="2400" b="1"/>
          </a:p>
          <a:p>
            <a:r>
              <a:rPr lang="zh-CN" altLang="en-US"/>
              <a:t>交叉验证：</a:t>
            </a:r>
            <a:r>
              <a:rPr lang="zh-CN" altLang="en-US"/>
              <a:t>五折</a:t>
            </a:r>
            <a:endParaRPr lang="zh-CN" altLang="en-US"/>
          </a:p>
          <a:p>
            <a:r>
              <a:rPr lang="zh-CN" altLang="en-US"/>
              <a:t>训练时间：968.78秒</a:t>
            </a:r>
            <a:endParaRPr lang="zh-CN" altLang="en-US"/>
          </a:p>
          <a:p>
            <a:r>
              <a:rPr lang="zh-CN" altLang="en-US"/>
              <a:t>预测速度：~21000 obs/sec</a:t>
            </a:r>
            <a:endParaRPr lang="zh-CN" altLang="en-US"/>
          </a:p>
          <a:p>
            <a:pPr indent="457200"/>
            <a:r>
              <a:rPr lang="zh-CN" altLang="en-US"/>
              <a:t> </a:t>
            </a:r>
            <a:r>
              <a:rPr lang="en-US" altLang="zh-CN"/>
              <a:t>        </a:t>
            </a:r>
            <a:r>
              <a:rPr lang="zh-CN" altLang="en-US"/>
              <a:t>（每秒能完成的预测</a:t>
            </a:r>
            <a:r>
              <a:rPr lang="zh-CN" altLang="en-US"/>
              <a:t>数）</a:t>
            </a:r>
            <a:endParaRPr lang="zh-CN" altLang="en-US"/>
          </a:p>
          <a:p>
            <a:pPr indent="0" fontAlgn="auto"/>
            <a:r>
              <a:rPr lang="zh-CN" altLang="en-US"/>
              <a:t>准确度(验证)</a:t>
            </a:r>
            <a:r>
              <a:rPr lang="en-US" altLang="zh-CN"/>
              <a:t>:</a:t>
            </a:r>
            <a:r>
              <a:rPr lang="zh-CN" altLang="en-US"/>
              <a:t>100.0%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457200" y="796925"/>
            <a:ext cx="16541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数据集</a:t>
            </a:r>
            <a:endParaRPr lang="zh-CN" altLang="en-US" sz="3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57200" y="2343150"/>
            <a:ext cx="5374640" cy="421195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200390" y="1991360"/>
            <a:ext cx="1796415" cy="78041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谱处理（降</a:t>
            </a:r>
            <a:r>
              <a:rPr lang="en-US" altLang="zh-CN"/>
              <a:t>C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703310" y="1047750"/>
            <a:ext cx="789940" cy="59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30000"/>
              </a:lnSpc>
            </a:pPr>
            <a:r>
              <a:rPr lang="en-US" altLang="zh-CN" sz="2500" dirty="0">
                <a:latin typeface="Times New Roman" panose="02020603050405020304" pitchFamily="18" charset="0"/>
                <a:ea typeface="楷体" panose="02010609060101010101" pitchFamily="49" charset="-122"/>
              </a:rPr>
              <a:t>SMI</a:t>
            </a:r>
            <a:endParaRPr lang="en-US" altLang="zh-CN" sz="25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cxnSp>
        <p:nvCxnSpPr>
          <p:cNvPr id="8" name="直接箭头连接符 7"/>
          <p:cNvCxnSpPr>
            <a:stCxn id="7" idx="2"/>
            <a:endCxn id="4" idx="0"/>
          </p:cNvCxnSpPr>
          <p:nvPr/>
        </p:nvCxnSpPr>
        <p:spPr>
          <a:xfrm>
            <a:off x="9098280" y="1638935"/>
            <a:ext cx="635" cy="35242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8"/>
            </p:custDataLst>
          </p:nvPr>
        </p:nvCxnSpPr>
        <p:spPr>
          <a:xfrm flipH="1">
            <a:off x="9092565" y="2771775"/>
            <a:ext cx="6350" cy="99568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6436360" y="2950845"/>
            <a:ext cx="480377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3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</a:rPr>
              <a:t>降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</a:rPr>
              <a:t>C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</a:rPr>
              <a:t>后的信号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</a:rPr>
              <a:t>SMI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</a:rPr>
              <a:t>及其峰谷值</a:t>
            </a:r>
            <a:endParaRPr lang="zh-CN" altLang="en-US" sz="1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5653405" y="3182620"/>
            <a:ext cx="697865" cy="1016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决策 18"/>
          <p:cNvSpPr/>
          <p:nvPr/>
        </p:nvSpPr>
        <p:spPr>
          <a:xfrm>
            <a:off x="7729855" y="3767455"/>
            <a:ext cx="2731135" cy="85217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C&lt;1.5</a:t>
            </a:r>
            <a:endParaRPr lang="zh-CN" altLang="en-US"/>
          </a:p>
        </p:txBody>
      </p:sp>
      <p:cxnSp>
        <p:nvCxnSpPr>
          <p:cNvPr id="20" name="直接箭头连接符 19"/>
          <p:cNvCxnSpPr/>
          <p:nvPr>
            <p:custDataLst>
              <p:tags r:id="rId10"/>
            </p:custDataLst>
          </p:nvPr>
        </p:nvCxnSpPr>
        <p:spPr>
          <a:xfrm>
            <a:off x="9092565" y="4619625"/>
            <a:ext cx="10160" cy="81089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9" idx="3"/>
          </p:cNvCxnSpPr>
          <p:nvPr/>
        </p:nvCxnSpPr>
        <p:spPr>
          <a:xfrm flipV="1">
            <a:off x="10460990" y="4188460"/>
            <a:ext cx="622935" cy="508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11083925" y="4188460"/>
            <a:ext cx="10795" cy="210439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11"/>
            </p:custDataLst>
          </p:nvPr>
        </p:nvSpPr>
        <p:spPr>
          <a:xfrm>
            <a:off x="10460990" y="3782695"/>
            <a:ext cx="480377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30000"/>
              </a:lnSpc>
            </a:pPr>
            <a:r>
              <a:rPr lang="en-US" sz="1600" dirty="0">
                <a:latin typeface="Times New Roman" panose="02020603050405020304" pitchFamily="18" charset="0"/>
                <a:ea typeface="楷体" panose="02010609060101010101" pitchFamily="49" charset="-122"/>
              </a:rPr>
              <a:t>not</a:t>
            </a:r>
            <a:endParaRPr lang="en-US" sz="1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2"/>
            </p:custDataLst>
          </p:nvPr>
        </p:nvSpPr>
        <p:spPr>
          <a:xfrm>
            <a:off x="7729855" y="5264785"/>
            <a:ext cx="480377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3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</a:rPr>
              <a:t>原方向变化的点附近的峰谷点为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</a:rPr>
              <a:t>翻转点</a:t>
            </a:r>
            <a:endParaRPr lang="zh-CN" altLang="en-US" sz="1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3"/>
            </p:custDataLst>
          </p:nvPr>
        </p:nvSpPr>
        <p:spPr>
          <a:xfrm>
            <a:off x="9092565" y="6144260"/>
            <a:ext cx="480377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3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原方向变化的点右侧的点为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翻转点</a:t>
            </a:r>
            <a:endParaRPr lang="zh-CN" altLang="en-US" sz="1600" dirty="0"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pic>
        <p:nvPicPr>
          <p:cNvPr id="4" name="图片 3" descr="DirModel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80720" y="1276350"/>
            <a:ext cx="3451860" cy="2589530"/>
          </a:xfrm>
          <a:prstGeom prst="rect">
            <a:avLst/>
          </a:prstGeom>
        </p:spPr>
      </p:pic>
      <p:pic>
        <p:nvPicPr>
          <p:cNvPr id="2" name="图片 1" descr="model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90550" y="4119880"/>
            <a:ext cx="3542030" cy="265747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532130" y="71310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混淆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矩阵</a:t>
            </a:r>
            <a:endParaRPr lang="zh-CN" altLang="en-US" sz="3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855335" y="2363470"/>
            <a:ext cx="4151630" cy="441388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5855335" y="71310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ROC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曲线</a:t>
            </a:r>
            <a:endParaRPr lang="zh-CN" altLang="en-US" sz="3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640080" y="7969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仿真结果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验证（</a:t>
            </a:r>
            <a:r>
              <a:rPr lang="en-US" altLang="zh-CN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）</a:t>
            </a:r>
            <a:r>
              <a:rPr lang="en-US" altLang="zh-CN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C=0.05</a:t>
            </a:r>
            <a:endParaRPr lang="en-US" altLang="zh-CN" sz="3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10820" y="1890395"/>
            <a:ext cx="10703560" cy="451802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10990580" y="3376295"/>
            <a:ext cx="821055" cy="2729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标</a:t>
            </a: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r>
              <a:rPr lang="zh-CN" altLang="en-US"/>
              <a:t>结果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623570" y="7969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仿真结果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验证（</a:t>
            </a:r>
            <a:r>
              <a:rPr lang="en-US" altLang="zh-CN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）</a:t>
            </a:r>
            <a:r>
              <a:rPr lang="en-US" altLang="zh-CN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C=3</a:t>
            </a:r>
            <a:endParaRPr lang="en-US" altLang="zh-CN" sz="3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91770" y="1800860"/>
            <a:ext cx="10649585" cy="457009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10974070" y="3376295"/>
            <a:ext cx="821055" cy="2729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标</a:t>
            </a: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r>
              <a:rPr lang="zh-CN" altLang="en-US"/>
              <a:t>结果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623570" y="7969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仿真结果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验证（</a:t>
            </a:r>
            <a:r>
              <a:rPr lang="en-US" altLang="zh-CN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）</a:t>
            </a:r>
            <a:r>
              <a:rPr lang="en-US" altLang="zh-CN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C=0</a:t>
            </a:r>
            <a:endParaRPr lang="en-US" altLang="zh-CN" sz="3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0974070" y="3376295"/>
            <a:ext cx="821055" cy="2729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标</a:t>
            </a: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r>
              <a:rPr lang="zh-CN" altLang="en-US"/>
              <a:t>结果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3340" y="1940560"/>
            <a:ext cx="12138660" cy="38709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PLACING_PICTURE_USER_VIEWPORT" val="{&quot;height&quot;:10800,&quot;width&quot;:14400}"/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PP_MARK_KEY" val="d305f6f2-d1b4-49a6-be33-2dd077fba605"/>
  <p:tag name="COMMONDATA" val="eyJoZGlkIjoiMDdlNzQxNmNjNjI3NzY1Y2UyOTI5ODMyOWFhYjE2YmI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>
          <a:lnSpc>
            <a:spcPct val="130000"/>
          </a:lnSpc>
          <a:defRPr sz="2500" dirty="0">
            <a:latin typeface="Times New Roman" panose="02020603050405020304" pitchFamily="18" charset="0"/>
            <a:ea typeface="楷体" panose="02010609060101010101" pitchFamily="49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527</Words>
  <Application>WPS 演示</Application>
  <PresentationFormat>宽屏</PresentationFormat>
  <Paragraphs>79</Paragraphs>
  <Slides>13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宋体</vt:lpstr>
      <vt:lpstr>Wingdings</vt:lpstr>
      <vt:lpstr>Times New Roman</vt:lpstr>
      <vt:lpstr>楷体</vt:lpstr>
      <vt:lpstr>黑体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袁颖</dc:creator>
  <cp:lastModifiedBy>Administrator</cp:lastModifiedBy>
  <cp:revision>198</cp:revision>
  <dcterms:created xsi:type="dcterms:W3CDTF">2021-12-23T09:17:00Z</dcterms:created>
  <dcterms:modified xsi:type="dcterms:W3CDTF">2023-06-13T03:12:35Z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78103B737688409EB7FA9A27F794BE10</vt:lpwstr>
  </property>
</Properties>
</file>